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>
        <p:scale>
          <a:sx n="70" d="100"/>
          <a:sy n="70" d="100"/>
        </p:scale>
        <p:origin x="-73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34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20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4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5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30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51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74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0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53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9E8-ED93-4746-8537-B0E62E26C250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AA66-6487-4F55-A735-08016D20B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8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4223" y="2795553"/>
            <a:ext cx="10534389" cy="1553226"/>
          </a:xfrm>
        </p:spPr>
        <p:txBody>
          <a:bodyPr>
            <a:no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Важные изменения законодательства с 1 января 2023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4897676"/>
            <a:ext cx="9144000" cy="36012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3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91319" y="1825624"/>
            <a:ext cx="11505063" cy="5148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 декабрь 2022 года страховые взносы исчисляются по прежним основным тарифам: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ОМС – 5,1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ОПС – 22 % (если выплаты в рамках предельной базы) и 10 % (с выплат, превышающих предельную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базу)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2,9 % (на выплаты, превышающие предельную базу, взносы не начисляются)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Уплатить страховые взносы за декабрь 2022 года необходимо не позднее 30 января 2023 года (ч. 2 ст. 5 Закона № 263-ФЗ, п. 7 ст. 6.1 НК РФ).</a:t>
            </a:r>
          </a:p>
        </p:txBody>
      </p:sp>
    </p:spTree>
    <p:extLst>
      <p:ext uri="{BB962C8B-B14F-4D97-AF65-F5344CB8AC3E}">
        <p14:creationId xmlns:p14="http://schemas.microsoft.com/office/powerpoint/2010/main" val="172327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45910" y="1825624"/>
            <a:ext cx="11327642" cy="527121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Расчет по страховым взносам необходимо будет подавать ежемесячно не позднее 25-го числа месяца, следующего за истекшим расчетным (отчетным) периодом. Наряду с РСВ представлять нужно будет персонифицированные сведения о физлицах, включая их персональные данные и информацию о выплатах за предшествующий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месяц.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РСВ подается не позднее 30-го числа месяца, следующего за расчетным (отчетным) периодом (п. 7 ст. 431 НК РФ).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Отменена обязанность по представлению расчета по форме 4-ФСС. Сведения о начисленных взносах "на травматизм" отражаются в составе единой формы персонифицированной отчетности.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3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Исключено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требование о выдаче работнику справки по форме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182н.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01.01.2023 сведения, которые необходимы работодателю (в т. ч. заказчику по ГПД) для расчета пособия за первые 3 дня временной нетрудоспособности, предоставит единый фонд.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53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01.01.2023 вступит в силу новый порядок изготовления бланков трудовых книжек и обеспечения ими работодателей, утв. приказом Минфина России от 11.04.2022 № 55н (далее – Порядок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заменит аналогичный ныне действующий порядок, утв. приказом Минфина России от 22.12.2003 № 117н, который утратит силу с той же даты.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92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3618" y="2579806"/>
            <a:ext cx="10515600" cy="353794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5389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73707" y="528898"/>
            <a:ext cx="1020852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Установлены следующие сроки уплаты НДФЛ налоговым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агентом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(Федеральный закон от 14.07.22 №263-ФЗ):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3618" y="2238232"/>
            <a:ext cx="10515600" cy="5186150"/>
          </a:xfrm>
        </p:spPr>
        <p:txBody>
          <a:bodyPr>
            <a:normAutofit lnSpcReduction="10000"/>
          </a:bodyPr>
          <a:lstStyle/>
          <a:p>
            <a:pPr marR="333375" lvl="0">
              <a:lnSpc>
                <a:spcPct val="150000"/>
              </a:lnSpc>
              <a:spcAft>
                <a:spcPts val="1000"/>
              </a:spcAft>
              <a:buSzPts val="1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налог удержан с 23-го числа предыдущего месяца по 22-е число текущего, он должен быть перечислен не позднее 28-го числа текущего (речь идет об удержании НДФЛ с 23 января по 22 декабря);</a:t>
            </a:r>
            <a:endParaRPr lang="ru-RU" sz="2400" dirty="0">
              <a:ea typeface="Times New Roman"/>
              <a:cs typeface="Times New Roman"/>
            </a:endParaRPr>
          </a:p>
          <a:p>
            <a:pPr marR="333375" lvl="0">
              <a:lnSpc>
                <a:spcPct val="150000"/>
              </a:lnSpc>
              <a:spcAft>
                <a:spcPts val="1000"/>
              </a:spcAft>
              <a:buSzPts val="1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период с 1 по 22 января: не позднее 28 января;</a:t>
            </a:r>
            <a:endParaRPr lang="ru-RU" sz="2400" dirty="0">
              <a:ea typeface="Times New Roman"/>
              <a:cs typeface="Times New Roman"/>
            </a:endParaRPr>
          </a:p>
          <a:p>
            <a:pPr marR="333375" lvl="0">
              <a:lnSpc>
                <a:spcPct val="150000"/>
              </a:lnSpc>
              <a:spcAft>
                <a:spcPts val="1000"/>
              </a:spcAft>
              <a:buSzPts val="1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период с 23 по 31 декабря: не позднее последнего рабочего дня календарного года.</a:t>
            </a:r>
            <a:endParaRPr lang="ru-RU" sz="24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8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339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Отменена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норма, согласно которой датой фактического получения дохода в виде оплаты труда является последний день месяца, за который начислен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доход.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2023 года удерживать НДФЛ придется как при выплате аванса, так и при выплате заработной платы по итогам месяца (Федеральный закон от 14.07.2022 № 263-ФЗ).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5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65026" y="992922"/>
            <a:ext cx="9347579" cy="1325563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Установлены следующие сроки представления расчета 6-НДФЛ (Федеральный закон от 14.07.2022 № 263-ФЗ):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3618" y="2937794"/>
            <a:ext cx="10515600" cy="3231403"/>
          </a:xfrm>
        </p:spPr>
        <p:txBody>
          <a:bodyPr/>
          <a:lstStyle/>
          <a:p>
            <a:pPr marR="333375" lvl="0">
              <a:lnSpc>
                <a:spcPct val="150000"/>
              </a:lnSpc>
              <a:spcAft>
                <a:spcPts val="1000"/>
              </a:spcAft>
              <a:buSzPts val="1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I-й квартал, полугодие, 9 месяцев: не позднее 25-го числа месяца, следующего за отчетным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периодом;</a:t>
            </a:r>
            <a:endParaRPr lang="ru-RU" sz="2400" dirty="0" smtClean="0">
              <a:ea typeface="Times New Roman"/>
              <a:cs typeface="Times New Roman"/>
            </a:endParaRPr>
          </a:p>
          <a:p>
            <a:pPr marR="333375" lvl="0">
              <a:lnSpc>
                <a:spcPct val="150000"/>
              </a:lnSpc>
              <a:spcAft>
                <a:spcPts val="1000"/>
              </a:spcAft>
              <a:buSzPts val="1000"/>
              <a:buFont typeface="Wingdings" pitchFamily="2" charset="2"/>
              <a:buChar char="Ø"/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год: не позднее 25 февраля года, следующего за отчетным.</a:t>
            </a:r>
            <a:endParaRPr lang="ru-RU" sz="2400" dirty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31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746912"/>
            <a:ext cx="10515600" cy="499508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Пенсионный фонд РФ и ФСС России объединены в единый Социальный фонд России (СФР). Новый фонд будет совмещать полномочия, которыми сейчас наделены ПФР и ФСС России (по отдельности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нормативные акты ПФР и ФСС России продолжат свое действие до момента издания нового акта СФР в соответствующей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сфере.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того, с 2023 года единой будет и база для расчета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взносов.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связи с этим с 2023 года перечень лиц, застрахованных по каждому виду страхования, также становится единым.</a:t>
            </a:r>
          </a:p>
        </p:txBody>
      </p:sp>
    </p:spTree>
    <p:extLst>
      <p:ext uri="{BB962C8B-B14F-4D97-AF65-F5344CB8AC3E}">
        <p14:creationId xmlns:p14="http://schemas.microsoft.com/office/powerpoint/2010/main" val="306251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51629" y="542546"/>
            <a:ext cx="9197454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пенсионное страхование (п. 6 ст. 6 Закона № 237-ФЗ).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8485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Включены в число застрахованных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лица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обучающиеся очно в профессиональных образовательных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организациях,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которые получают вознаграждение по трудовым договорам или договорам ГПХ за деятельность в студенческом отряде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Исключены из числа застрахованных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иностранные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граждане любого миграционного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статуса,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работающие в расположенных в РФ филиалах,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иностранных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коммерческих компаний, зарегистрированных на территориях государств – членов ВТО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9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74209" y="474308"/>
            <a:ext cx="9292988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медицинское страхование (п. 1 ст. 12 Закона № 326-ФЗ).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27121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 числу застрахованных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отнесены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временно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пребывающие в РФ иностранные граждане и лица без гражданства, которые работают по трудовому договору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Исключением являются  временно пребывающие ВКС, а также иностранные граждане любого миграционного статуса, работающие в расположенных в РФ филиалах, представительствах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иностранных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коммерческих компаний, зарегистрированных на территориях государств – членов ВТО. Они не признаются застрахованными.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постоянно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временно проживающие в России ВКС.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6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5720" y="365126"/>
            <a:ext cx="10193740" cy="1177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Обязательное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социальное страхование на случай временной нетрудоспособности и в связи с материнством (п. 3 ст. 9 Закона № 237-ФЗ):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5502" y="1733265"/>
            <a:ext cx="10980761" cy="5827595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Включены в число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застрахованных: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исполнители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договорам ГПХ, предметом которых являются выполнение работ и (или) оказание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услуг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исполнители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договорам авторского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заказа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авторы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произведений, получающие выплаты и иные вознаграждения по договорам об отчуждении исключительного права на произведения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издательским лицензионным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договорам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Исключены из числа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застрахованных: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иностранные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граждане любого миграционного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статуса,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работающие в расположенных в РФ филиалах, представительствах и дочерних организациях иностранных коммерческих компаний, зарегистрированных на территориях государств – членов ВТО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8351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2836" cy="8697558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83951" y="1446662"/>
            <a:ext cx="10962306" cy="541133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 01.01.2023 организации и предприниматели, которые выплачивают вознаграждения физлицам, будут исчислять страховые взносы на ОПС, ОМС, ОСС исходя из единой базы по общим тарифам: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выплат, не превышающих единую предельную величину базы, – по тарифу 30 %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выплат, превышающих единую предельную величину базы, – по тарифу 15,1 %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Уплата страховых взносов будет единой суммой за месяц в срок не позднее 28-го числа следующего календарного месяца (сейчас – не позднее 15-го числа) (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"а" п. 55 ст. 2 Закона № 263-ФЗ, п. 3 ст. 431 НК РФ).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61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927</Words>
  <Application>Microsoft Office PowerPoint</Application>
  <PresentationFormat>Произвольный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Важные изменения законодательства с 1 января 2023 года</vt:lpstr>
      <vt:lpstr>Установлены следующие сроки уплаты НДФЛ налоговым агентом (Федеральный закон от 14.07.22 №263-ФЗ):</vt:lpstr>
      <vt:lpstr>Презентация PowerPoint</vt:lpstr>
      <vt:lpstr>Установлены следующие сроки представления расчета 6-НДФЛ (Федеральный закон от 14.07.2022 № 263-ФЗ):</vt:lpstr>
      <vt:lpstr>Презентация PowerPoint</vt:lpstr>
      <vt:lpstr>Обязательное пенсионное страхование (п. 6 ст. 6 Закона № 237-ФЗ).</vt:lpstr>
      <vt:lpstr>Обязательное медицинское страхование (п. 1 ст. 12 Закона № 326-ФЗ).</vt:lpstr>
      <vt:lpstr>Обязательное социальное страхование на случай временной нетрудоспособности и в связи с материнством (п. 3 ст. 9 Закона № 237-ФЗ):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Tigran</dc:creator>
  <cp:lastModifiedBy>Mariam</cp:lastModifiedBy>
  <cp:revision>18</cp:revision>
  <dcterms:created xsi:type="dcterms:W3CDTF">2022-10-20T19:31:18Z</dcterms:created>
  <dcterms:modified xsi:type="dcterms:W3CDTF">2022-10-24T23:13:24Z</dcterms:modified>
</cp:coreProperties>
</file>